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Barlow Bold" panose="00000800000000000000" pitchFamily="2" charset="0"/>
      <p:bold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Montserrat" panose="00000500000000000000" pitchFamily="2" charset="0"/>
      <p:regular r:id="rId18"/>
      <p:bold r:id="rId19"/>
      <p:italic r:id="rId20"/>
      <p:boldItalic r:id="rId21"/>
    </p:embeddedFont>
    <p:embeddedFont>
      <p:font typeface="Montserrat Bold" panose="00000800000000000000" pitchFamily="2" charset="0"/>
      <p:bold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6463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16252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63791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81680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9658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68033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35583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61846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22450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17895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23461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05393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4043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00509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3598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3173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3314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5504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45068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2283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33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</p:sldLayoutIdLst>
  <p:hf sldNum="0"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5929" y="3304580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Introducing the Urantiathons: A Global Virtual Gathering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65929" y="5054918"/>
            <a:ext cx="762738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Unite with a global community through connections and collaboration worldwide.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765929" y="6598682"/>
            <a:ext cx="346591" cy="346591"/>
          </a:xfrm>
          <a:prstGeom prst="roundRect">
            <a:avLst>
              <a:gd name="adj" fmla="val 26380043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49" y="6606302"/>
            <a:ext cx="331351" cy="33135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20748" y="6582490"/>
            <a:ext cx="2478167" cy="379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10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by Juan Jaramillo, Conference Committee Chair</a:t>
            </a:r>
            <a:endParaRPr lang="en-US" sz="21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593125-7060-4E4A-B21C-308C78CA3F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102" y="817325"/>
            <a:ext cx="7959209" cy="15920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1794748"/>
            <a:ext cx="6230898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What is the Urantiathon?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58309" y="2832378"/>
            <a:ext cx="3705463" cy="1627942"/>
          </a:xfrm>
          <a:prstGeom prst="roundRect">
            <a:avLst>
              <a:gd name="adj" fmla="val 1996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82504" y="3056573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Duration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82504" y="3542705"/>
            <a:ext cx="3257074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1-2 days with flexible scheduling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4680347" y="2832378"/>
            <a:ext cx="3705463" cy="1627942"/>
          </a:xfrm>
          <a:prstGeom prst="roundRect">
            <a:avLst>
              <a:gd name="adj" fmla="val 1996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04542" y="3056573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Programming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04542" y="3542705"/>
            <a:ext cx="3257074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8-24 hours of engaging content daily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58309" y="4676894"/>
            <a:ext cx="7627382" cy="1757839"/>
          </a:xfrm>
          <a:prstGeom prst="roundRect">
            <a:avLst>
              <a:gd name="adj" fmla="val 1848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2504" y="4901089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Purpose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982504" y="5387221"/>
            <a:ext cx="7178993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Connects global readership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982504" y="5863828"/>
            <a:ext cx="7178993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Showcases regional activities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1364218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Core Structure: Featured Presentations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309" y="3152418"/>
            <a:ext cx="541615" cy="54161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16499" y="3243143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Expert Keynotes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516499" y="3729276"/>
            <a:ext cx="686919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Presentations from knowledgeable leaders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309" y="4547116"/>
            <a:ext cx="541615" cy="54161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516499" y="4637842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Varied Topics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1516499" y="5123974"/>
            <a:ext cx="686919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Spirituality, culture, global perspectives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309" y="5941814"/>
            <a:ext cx="541615" cy="54161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516499" y="603254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Diverse Insights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516499" y="6518672"/>
            <a:ext cx="686919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Fresh ideas and meaningful dialogue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1289685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Interactive Workshops: Deep Dive Sessions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4709" y="3040023"/>
            <a:ext cx="1083231" cy="129992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52861" y="3256598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Private Workshops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652861" y="3742730"/>
            <a:ext cx="62192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Exclusive sessions with personalized engagement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4709" y="4339947"/>
            <a:ext cx="1083231" cy="129992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652861" y="4556522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Multilingual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652861" y="5042654"/>
            <a:ext cx="62192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Several languages for global reach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4709" y="5639872"/>
            <a:ext cx="1083231" cy="129992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52861" y="5856446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Cultural Exchange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652861" y="6342578"/>
            <a:ext cx="62192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Regional activities and collaborative learning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2250638"/>
            <a:ext cx="7061835" cy="463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The Global Audience: A Diverse Community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3688913" y="4216479"/>
            <a:ext cx="1852970" cy="2315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Multiple Languages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758309" y="4532471"/>
            <a:ext cx="4783574" cy="2252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75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Support for diverse linguistic backgrounds</a:t>
            </a:r>
            <a:endParaRPr lang="en-US" sz="11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3466" y="2995493"/>
            <a:ext cx="2983349" cy="2983349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5592" y="4355366"/>
            <a:ext cx="210622" cy="2633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018032" y="3417808"/>
            <a:ext cx="1942981" cy="2315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Worldwide Connections</a:t>
            </a:r>
            <a:endParaRPr lang="en-US" sz="1450" dirty="0"/>
          </a:p>
        </p:txBody>
      </p:sp>
      <p:sp>
        <p:nvSpPr>
          <p:cNvPr id="8" name="Text 4"/>
          <p:cNvSpPr/>
          <p:nvPr/>
        </p:nvSpPr>
        <p:spPr>
          <a:xfrm>
            <a:off x="9018032" y="3733800"/>
            <a:ext cx="4854059" cy="2252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Bringing readers together across continents</a:t>
            </a:r>
            <a:endParaRPr lang="en-US" sz="11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3466" y="2995493"/>
            <a:ext cx="2983349" cy="2983349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1859" y="3451086"/>
            <a:ext cx="210622" cy="26336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018032" y="5015151"/>
            <a:ext cx="1852970" cy="2315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Global Reach</a:t>
            </a:r>
            <a:endParaRPr lang="en-US" sz="1450" dirty="0"/>
          </a:p>
        </p:txBody>
      </p:sp>
      <p:sp>
        <p:nvSpPr>
          <p:cNvPr id="12" name="Text 6"/>
          <p:cNvSpPr/>
          <p:nvPr/>
        </p:nvSpPr>
        <p:spPr>
          <a:xfrm>
            <a:off x="9018032" y="5331143"/>
            <a:ext cx="4854059" cy="2252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Celebrates international movement growth</a:t>
            </a:r>
            <a:endParaRPr lang="en-US" sz="11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3466" y="2995493"/>
            <a:ext cx="2983349" cy="2983349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1859" y="5259645"/>
            <a:ext cx="210622" cy="26336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68096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73509" y="1309092"/>
            <a:ext cx="5798582" cy="2138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Regional Activities: Showcasing Local Efforts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8073509" y="3772138"/>
            <a:ext cx="162401" cy="832842"/>
          </a:xfrm>
          <a:prstGeom prst="roundRect">
            <a:avLst>
              <a:gd name="adj" fmla="val 20011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560832" y="3772138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Successful Initiatives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8560832" y="4258270"/>
            <a:ext cx="5311259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Highlighting impactful community projects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8398431" y="4821555"/>
            <a:ext cx="162401" cy="832842"/>
          </a:xfrm>
          <a:prstGeom prst="roundRect">
            <a:avLst>
              <a:gd name="adj" fmla="val 20011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85753" y="4821555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Best Practices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8885753" y="5307687"/>
            <a:ext cx="4986338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Sharing valuable lessons to inspire others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8723471" y="5870972"/>
            <a:ext cx="162401" cy="832842"/>
          </a:xfrm>
          <a:prstGeom prst="roundRect">
            <a:avLst>
              <a:gd name="adj" fmla="val 20011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210794" y="5870972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Innovation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9210794" y="6357104"/>
            <a:ext cx="4661297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Encouraging collaboration across regions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588770"/>
            <a:ext cx="12208073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Association's Support: Guidance and Framework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774" y="2734747"/>
            <a:ext cx="2163723" cy="1265992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4176" y="3334703"/>
            <a:ext cx="304681" cy="38076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35072" y="2951321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Quality Assurance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35072" y="3437453"/>
            <a:ext cx="42024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Ensuring engaging global conferences</a:t>
            </a:r>
            <a:endParaRPr lang="en-US" sz="1700" dirty="0"/>
          </a:p>
        </p:txBody>
      </p:sp>
      <p:sp>
        <p:nvSpPr>
          <p:cNvPr id="7" name="Shape 3"/>
          <p:cNvSpPr/>
          <p:nvPr/>
        </p:nvSpPr>
        <p:spPr>
          <a:xfrm>
            <a:off x="5172551" y="4012525"/>
            <a:ext cx="8645485" cy="15240"/>
          </a:xfrm>
          <a:prstGeom prst="roundRect">
            <a:avLst>
              <a:gd name="adj" fmla="val 2132502"/>
            </a:avLst>
          </a:prstGeom>
          <a:solidFill>
            <a:srgbClr val="BACFDD"/>
          </a:solidFill>
          <a:ln/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2972" y="4054793"/>
            <a:ext cx="4327446" cy="1265992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4295" y="4497348"/>
            <a:ext cx="304681" cy="380762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16993" y="4271367"/>
            <a:ext cx="418433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Guideline and Resource Provision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16993" y="4757499"/>
            <a:ext cx="4184333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Tools and best practices for events</a:t>
            </a:r>
            <a:endParaRPr lang="en-US" sz="1700" dirty="0"/>
          </a:p>
        </p:txBody>
      </p:sp>
      <p:sp>
        <p:nvSpPr>
          <p:cNvPr id="12" name="Shape 6"/>
          <p:cNvSpPr/>
          <p:nvPr/>
        </p:nvSpPr>
        <p:spPr>
          <a:xfrm>
            <a:off x="6254472" y="5332571"/>
            <a:ext cx="7563564" cy="15240"/>
          </a:xfrm>
          <a:prstGeom prst="roundRect">
            <a:avLst>
              <a:gd name="adj" fmla="val 2132502"/>
            </a:avLst>
          </a:prstGeom>
          <a:solidFill>
            <a:srgbClr val="BACFDD"/>
          </a:solidFill>
          <a:ln/>
        </p:spPr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051" y="5374838"/>
            <a:ext cx="6491288" cy="1265992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84295" y="5817394"/>
            <a:ext cx="304681" cy="380762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498913" y="5591413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Facilitation Role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498913" y="6077545"/>
            <a:ext cx="4452818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Committee guides organizers for success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2980015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Join your Continental Urantiathon Organizing Team!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58309" y="4730352"/>
            <a:ext cx="487442" cy="487442"/>
          </a:xfrm>
          <a:prstGeom prst="roundRect">
            <a:avLst>
              <a:gd name="adj" fmla="val 6667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7" y="4760297"/>
            <a:ext cx="342067" cy="42755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462326" y="4804766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Global Impact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462326" y="5290899"/>
            <a:ext cx="2974300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Contribute to worldwide reader community</a:t>
            </a:r>
            <a:endParaRPr lang="en-US" sz="1700" dirty="0"/>
          </a:p>
        </p:txBody>
      </p:sp>
      <p:sp>
        <p:nvSpPr>
          <p:cNvPr id="8" name="Shape 4"/>
          <p:cNvSpPr/>
          <p:nvPr/>
        </p:nvSpPr>
        <p:spPr>
          <a:xfrm>
            <a:off x="4707374" y="4730352"/>
            <a:ext cx="487442" cy="487442"/>
          </a:xfrm>
          <a:prstGeom prst="roundRect">
            <a:avLst>
              <a:gd name="adj" fmla="val 6667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062" y="4760297"/>
            <a:ext cx="342067" cy="42755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411391" y="4804766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Useful Resources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411391" y="5290899"/>
            <a:ext cx="2974300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Visit Association's website to stay tuned</a:t>
            </a:r>
            <a:endParaRPr lang="en-US" sz="1700" dirty="0"/>
          </a:p>
        </p:txBody>
      </p:sp>
      <p:sp>
        <p:nvSpPr>
          <p:cNvPr id="12" name="Shape 7"/>
          <p:cNvSpPr/>
          <p:nvPr/>
        </p:nvSpPr>
        <p:spPr>
          <a:xfrm>
            <a:off x="758309" y="6417587"/>
            <a:ext cx="487442" cy="487442"/>
          </a:xfrm>
          <a:prstGeom prst="roundRect">
            <a:avLst>
              <a:gd name="adj" fmla="val 6667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997" y="6447531"/>
            <a:ext cx="342067" cy="42755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462326" y="6492001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Get Involved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462326" y="6978133"/>
            <a:ext cx="6923365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Contact us at: conferences@urantia-association.org</a:t>
            </a:r>
            <a:endParaRPr lang="en-US" sz="17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C375C15-2559-41CB-9808-3DD45FFA12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348" y="574184"/>
            <a:ext cx="7627382" cy="152566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225</Words>
  <Application>Microsoft Office PowerPoint</Application>
  <PresentationFormat>Custom</PresentationFormat>
  <Paragraphs>61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Montserrat</vt:lpstr>
      <vt:lpstr>Montserrat Bold</vt:lpstr>
      <vt:lpstr>Barlow Bold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Juan Jaramillo</cp:lastModifiedBy>
  <cp:revision>3</cp:revision>
  <dcterms:created xsi:type="dcterms:W3CDTF">2025-05-26T21:07:23Z</dcterms:created>
  <dcterms:modified xsi:type="dcterms:W3CDTF">2025-05-26T21:11:51Z</dcterms:modified>
</cp:coreProperties>
</file>