
<file path=[Content_Types].xml><?xml version="1.0" encoding="utf-8"?>
<Types xmlns="http://schemas.openxmlformats.org/package/2006/content-types">
  <Default Extension="xml" ContentType="application/xml"/>
  <Default Extension="jpeg" ContentType="image/jpeg"/>
  <Default Extension="tif" ContentType="image/tiff"/>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8" r:id="rId3"/>
    <p:sldId id="257" r:id="rId4"/>
    <p:sldId id="259" r:id="rId5"/>
    <p:sldId id="266" r:id="rId6"/>
    <p:sldId id="260" r:id="rId7"/>
    <p:sldId id="263" r:id="rId8"/>
    <p:sldId id="265" r:id="rId9"/>
    <p:sldId id="262" r:id="rId10"/>
    <p:sldId id="267" r:id="rId11"/>
    <p:sldId id="268" r:id="rId12"/>
    <p:sldId id="269" r:id="rId13"/>
    <p:sldId id="270" r:id="rId14"/>
    <p:sldId id="271" r:id="rId15"/>
    <p:sldId id="273" r:id="rId16"/>
    <p:sldId id="272" r:id="rId17"/>
    <p:sldId id="274" r:id="rId18"/>
    <p:sldId id="275"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5"/>
    <p:restoredTop sz="81533"/>
  </p:normalViewPr>
  <p:slideViewPr>
    <p:cSldViewPr snapToGrid="0" snapToObjects="1">
      <p:cViewPr varScale="1">
        <p:scale>
          <a:sx n="112" d="100"/>
          <a:sy n="112" d="100"/>
        </p:scale>
        <p:origin x="232" y="9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774435-BC8E-924F-8478-1B0AEC3405B3}" type="datetimeFigureOut">
              <a:rPr lang="fr-FR" smtClean="0"/>
              <a:t>28/04/2025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613D0-23D4-9C4F-8020-22FB381D7862}" type="slidenum">
              <a:rPr lang="fr-FR" smtClean="0"/>
              <a:t>‹#›</a:t>
            </a:fld>
            <a:endParaRPr lang="fr-FR"/>
          </a:p>
        </p:txBody>
      </p:sp>
    </p:spTree>
    <p:extLst>
      <p:ext uri="{BB962C8B-B14F-4D97-AF65-F5344CB8AC3E}">
        <p14:creationId xmlns:p14="http://schemas.microsoft.com/office/powerpoint/2010/main" val="1728712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1</a:t>
            </a:fld>
            <a:endParaRPr lang="fr-FR"/>
          </a:p>
        </p:txBody>
      </p:sp>
    </p:spTree>
    <p:extLst>
      <p:ext uri="{BB962C8B-B14F-4D97-AF65-F5344CB8AC3E}">
        <p14:creationId xmlns:p14="http://schemas.microsoft.com/office/powerpoint/2010/main" val="863657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Le mouvement Urantia en Belgique a une longue histoire.</a:t>
            </a:r>
          </a:p>
          <a:p>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Tout d’abord, il faut savoir qu’en Belgique, le pays est plus ou moins divisé en deux : les flamands et les wallons. </a:t>
            </a:r>
          </a:p>
          <a:p>
            <a:r>
              <a:rPr lang="fr-FR" sz="1200" kern="1200" dirty="0" smtClean="0">
                <a:solidFill>
                  <a:schemeClr val="tx1"/>
                </a:solidFill>
                <a:effectLst/>
                <a:latin typeface="+mn-lt"/>
                <a:ea typeface="+mn-ea"/>
                <a:cs typeface="+mn-cs"/>
              </a:rPr>
              <a:t>Et c’est surtout dans la partie francophone, </a:t>
            </a:r>
            <a:r>
              <a:rPr lang="fr-FR" sz="1200" kern="1200" dirty="0" err="1" smtClean="0">
                <a:solidFill>
                  <a:schemeClr val="tx1"/>
                </a:solidFill>
                <a:effectLst/>
                <a:latin typeface="+mn-lt"/>
                <a:ea typeface="+mn-ea"/>
                <a:cs typeface="+mn-cs"/>
              </a:rPr>
              <a:t>c-à-d</a:t>
            </a:r>
            <a:r>
              <a:rPr lang="fr-FR" sz="1200" kern="1200" dirty="0" smtClean="0">
                <a:solidFill>
                  <a:schemeClr val="tx1"/>
                </a:solidFill>
                <a:effectLst/>
                <a:latin typeface="+mn-lt"/>
                <a:ea typeface="+mn-ea"/>
                <a:cs typeface="+mn-cs"/>
              </a:rPr>
              <a:t> en rouge, que le mouvement s’est développé.</a:t>
            </a:r>
          </a:p>
          <a:p>
            <a:endParaRPr lang="fr-FR" dirty="0"/>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2</a:t>
            </a:fld>
            <a:endParaRPr lang="fr-FR"/>
          </a:p>
        </p:txBody>
      </p:sp>
    </p:spTree>
    <p:extLst>
      <p:ext uri="{BB962C8B-B14F-4D97-AF65-F5344CB8AC3E}">
        <p14:creationId xmlns:p14="http://schemas.microsoft.com/office/powerpoint/2010/main" val="1163113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Pendant près de 40 ans, dans les années 1960-2000 le mouvement a été porté par un homme exceptionnel : François Dupont. Il avait instauré au moins 5 groupes d’études dans la partie francophone de la Belgique. Une grande partie de sa vie était dédiée au livre d’Urantia. </a:t>
            </a:r>
          </a:p>
          <a:p>
            <a:r>
              <a:rPr lang="fr-FR" sz="1200" kern="1200" dirty="0" smtClean="0">
                <a:solidFill>
                  <a:schemeClr val="tx1"/>
                </a:solidFill>
                <a:effectLst/>
                <a:latin typeface="+mn-lt"/>
                <a:ea typeface="+mn-ea"/>
                <a:cs typeface="+mn-cs"/>
              </a:rPr>
              <a:t>François a aussi été membre fondateur de l’AFLLU (l’Association Francophone des Lecteurs du Livre d’Urantia) qui regroupait les lecteurs français et belges. Malheureusement, il est tombé malade et n’a plus pu continuer son œuvre.</a:t>
            </a:r>
            <a:r>
              <a:rPr lang="fr-FR" dirty="0" smtClean="0">
                <a:effectLst/>
              </a:rPr>
              <a:t> </a:t>
            </a:r>
            <a:endParaRPr lang="fr-FR" dirty="0"/>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3</a:t>
            </a:fld>
            <a:endParaRPr lang="fr-FR"/>
          </a:p>
        </p:txBody>
      </p:sp>
    </p:spTree>
    <p:extLst>
      <p:ext uri="{BB962C8B-B14F-4D97-AF65-F5344CB8AC3E}">
        <p14:creationId xmlns:p14="http://schemas.microsoft.com/office/powerpoint/2010/main" val="1246923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Le mouvement Urantia a été repris par un couple flamand, Johan et </a:t>
            </a:r>
            <a:r>
              <a:rPr lang="fr-FR" sz="1200" kern="1200" dirty="0" err="1" smtClean="0">
                <a:solidFill>
                  <a:schemeClr val="tx1"/>
                </a:solidFill>
                <a:effectLst/>
                <a:latin typeface="+mn-lt"/>
                <a:ea typeface="+mn-ea"/>
                <a:cs typeface="+mn-cs"/>
              </a:rPr>
              <a:t>Karuna</a:t>
            </a:r>
            <a:r>
              <a:rPr lang="fr-FR" sz="1200" kern="1200" dirty="0" smtClean="0">
                <a:solidFill>
                  <a:schemeClr val="tx1"/>
                </a:solidFill>
                <a:effectLst/>
                <a:latin typeface="+mn-lt"/>
                <a:ea typeface="+mn-ea"/>
                <a:cs typeface="+mn-cs"/>
              </a:rPr>
              <a:t>, qui ont intensifié leurs rapports avec la Fondation. Ils envoyaient régulièrement un rapport à l’association internationale (qui n’était pas encore officiellement l’AUI). Ils ont beaucoup organisé de conférences en Flandre et en Wallonie et ont maintenu les groupes d’étude. Par ailleurs, ils ont suivi l’enseignement de Moussa n’</a:t>
            </a:r>
            <a:r>
              <a:rPr lang="fr-FR" sz="1200" kern="1200" dirty="0" err="1" smtClean="0">
                <a:solidFill>
                  <a:schemeClr val="tx1"/>
                </a:solidFill>
                <a:effectLst/>
                <a:latin typeface="+mn-lt"/>
                <a:ea typeface="+mn-ea"/>
                <a:cs typeface="+mn-cs"/>
              </a:rPr>
              <a:t>Dyae</a:t>
            </a:r>
            <a:r>
              <a:rPr lang="fr-FR" sz="1200" kern="1200" dirty="0" smtClean="0">
                <a:solidFill>
                  <a:schemeClr val="tx1"/>
                </a:solidFill>
                <a:effectLst/>
                <a:latin typeface="+mn-lt"/>
                <a:ea typeface="+mn-ea"/>
                <a:cs typeface="+mn-cs"/>
              </a:rPr>
              <a:t>, un sénégalais, qui enseignait le livre d’Urantia avec un autre  regard, ce qui a créé une grande confusion au sein du mouvement.</a:t>
            </a:r>
          </a:p>
          <a:p>
            <a:endParaRPr lang="fr-FR" dirty="0"/>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4</a:t>
            </a:fld>
            <a:endParaRPr lang="fr-FR"/>
          </a:p>
        </p:txBody>
      </p:sp>
    </p:spTree>
    <p:extLst>
      <p:ext uri="{BB962C8B-B14F-4D97-AF65-F5344CB8AC3E}">
        <p14:creationId xmlns:p14="http://schemas.microsoft.com/office/powerpoint/2010/main" val="371394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Personnellement, j’ai bien connu François Dupont quand il était encore lucide et j’ai commencé à donner des conférences sur le livre avec lui.</a:t>
            </a:r>
          </a:p>
          <a:p>
            <a:r>
              <a:rPr lang="fr-FR" sz="1200" kern="1200" dirty="0" smtClean="0">
                <a:solidFill>
                  <a:schemeClr val="tx1"/>
                </a:solidFill>
                <a:effectLst/>
                <a:latin typeface="+mn-lt"/>
                <a:ea typeface="+mn-ea"/>
                <a:cs typeface="+mn-cs"/>
              </a:rPr>
              <a:t>Je participais à des salons et vendais</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le livre.</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5</a:t>
            </a:fld>
            <a:endParaRPr lang="fr-FR"/>
          </a:p>
        </p:txBody>
      </p:sp>
    </p:spTree>
    <p:extLst>
      <p:ext uri="{BB962C8B-B14F-4D97-AF65-F5344CB8AC3E}">
        <p14:creationId xmlns:p14="http://schemas.microsoft.com/office/powerpoint/2010/main" val="569459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En 2006, nous avons décidé de fonder une association locale d’Urantia, l’ABFU, l’ Association Belge Francophone d’Urantia Cette association n’avait pas de statut officiel, elle n’était pas reconnue par l’état belge, mais bien par l’AUI.</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6</a:t>
            </a:fld>
            <a:endParaRPr lang="fr-FR"/>
          </a:p>
        </p:txBody>
      </p:sp>
    </p:spTree>
    <p:extLst>
      <p:ext uri="{BB962C8B-B14F-4D97-AF65-F5344CB8AC3E}">
        <p14:creationId xmlns:p14="http://schemas.microsoft.com/office/powerpoint/2010/main" val="1901888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Gaëtan Charland et Garry </a:t>
            </a:r>
            <a:r>
              <a:rPr lang="fr-FR" sz="1200" kern="1200" dirty="0" err="1" smtClean="0">
                <a:solidFill>
                  <a:schemeClr val="tx1"/>
                </a:solidFill>
                <a:effectLst/>
                <a:latin typeface="+mn-lt"/>
                <a:ea typeface="+mn-ea"/>
                <a:cs typeface="+mn-cs"/>
              </a:rPr>
              <a:t>Rawling</a:t>
            </a:r>
            <a:r>
              <a:rPr lang="fr-FR" sz="1200" kern="1200" dirty="0" smtClean="0">
                <a:solidFill>
                  <a:schemeClr val="tx1"/>
                </a:solidFill>
                <a:effectLst/>
                <a:latin typeface="+mn-lt"/>
                <a:ea typeface="+mn-ea"/>
                <a:cs typeface="+mn-cs"/>
              </a:rPr>
              <a:t> de la Fondation Internationale d’Urantia sont venus spécialement en Belgique pour inaugurer officiellement</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la nouvelle association locale. </a:t>
            </a:r>
          </a:p>
          <a:p>
            <a:r>
              <a:rPr lang="fr-FR" sz="1200" kern="1200" dirty="0" smtClean="0">
                <a:solidFill>
                  <a:schemeClr val="tx1"/>
                </a:solidFill>
                <a:effectLst/>
                <a:latin typeface="+mn-lt"/>
                <a:ea typeface="+mn-ea"/>
                <a:cs typeface="+mn-cs"/>
              </a:rPr>
              <a:t> </a:t>
            </a:r>
            <a:endParaRPr lang="fr-FR" dirty="0"/>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7</a:t>
            </a:fld>
            <a:endParaRPr lang="fr-FR"/>
          </a:p>
        </p:txBody>
      </p:sp>
    </p:spTree>
    <p:extLst>
      <p:ext uri="{BB962C8B-B14F-4D97-AF65-F5344CB8AC3E}">
        <p14:creationId xmlns:p14="http://schemas.microsoft.com/office/powerpoint/2010/main" val="1613343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Il y avait ± 40 personnes à cette inauguration. Et c’est à partir de ce moment-là que nous avons eu une identité officielle pour l’AUI : nous étions — et sommes toujours — une association locale.</a:t>
            </a:r>
          </a:p>
          <a:p>
            <a:endParaRPr lang="fr-FR" dirty="0"/>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8</a:t>
            </a:fld>
            <a:endParaRPr lang="fr-FR"/>
          </a:p>
        </p:txBody>
      </p:sp>
    </p:spTree>
    <p:extLst>
      <p:ext uri="{BB962C8B-B14F-4D97-AF65-F5344CB8AC3E}">
        <p14:creationId xmlns:p14="http://schemas.microsoft.com/office/powerpoint/2010/main" val="13437744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J’étais le président, François le vice- président et on a nommé aussi une secrétaire et un trésorier. En fait, réellement, il n’y a que moi qui me suit occupé du mouvement. François était déjà malade et les autres ne se sont jamais investis</a:t>
            </a:r>
            <a:r>
              <a:rPr lang="fr-FR" sz="1200" kern="1200" baseline="0" dirty="0" smtClean="0">
                <a:solidFill>
                  <a:schemeClr val="tx1"/>
                </a:solidFill>
                <a:effectLst/>
                <a:latin typeface="+mn-lt"/>
                <a:ea typeface="+mn-ea"/>
                <a:cs typeface="+mn-cs"/>
              </a:rPr>
              <a:t> dans le mouvement.</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9</a:t>
            </a:fld>
            <a:endParaRPr lang="fr-FR"/>
          </a:p>
        </p:txBody>
      </p:sp>
    </p:spTree>
    <p:extLst>
      <p:ext uri="{BB962C8B-B14F-4D97-AF65-F5344CB8AC3E}">
        <p14:creationId xmlns:p14="http://schemas.microsoft.com/office/powerpoint/2010/main" val="1879871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A l’époque, j’avais deux casquettes ; je m’occupais de l’Association de lecteurs, mais également de la Fondation, puisque c’était ma société professionnelle qui distribuait officiellement le livre en Belgique. J’ai continué les groupes de François, j’en ai créé d’autres et j’ai donné beaucoup de conférences sur le livre. Tous les ans, grâce à ma revue, nous participions à un ou deux salons sur le bien-être et la spiritualité. J’ai pu ainsi chaque fois donner une présentation du livre. Nous vendions également le livre sur notre stand. J’ai vendu des dizaines et dizaines de livres en Belgique, j’en ai donné beaucoup, j’ai fait des présentations en privé et en public du livre, mais nous n’avons jamais pu dépasser une trentaine de membres officiels.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10</a:t>
            </a:fld>
            <a:endParaRPr lang="fr-FR"/>
          </a:p>
        </p:txBody>
      </p:sp>
    </p:spTree>
    <p:extLst>
      <p:ext uri="{BB962C8B-B14F-4D97-AF65-F5344CB8AC3E}">
        <p14:creationId xmlns:p14="http://schemas.microsoft.com/office/powerpoint/2010/main" val="1649782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Au début il y avait une carte de membre et une cotisation. Puis nous avons arrêté les cotisations, le mouvement est devenu plus ouvert. Cependant, tous les 21 août, nous nous réunissions pour fêter la naissance de Jésus.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11</a:t>
            </a:fld>
            <a:endParaRPr lang="fr-FR"/>
          </a:p>
        </p:txBody>
      </p:sp>
    </p:spTree>
    <p:extLst>
      <p:ext uri="{BB962C8B-B14F-4D97-AF65-F5344CB8AC3E}">
        <p14:creationId xmlns:p14="http://schemas.microsoft.com/office/powerpoint/2010/main" val="985098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Voici un montage pour les vœux que j’ai envoyé en 2016 avec une photo des participants, chaque année.</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12</a:t>
            </a:fld>
            <a:endParaRPr lang="fr-FR"/>
          </a:p>
        </p:txBody>
      </p:sp>
    </p:spTree>
    <p:extLst>
      <p:ext uri="{BB962C8B-B14F-4D97-AF65-F5344CB8AC3E}">
        <p14:creationId xmlns:p14="http://schemas.microsoft.com/office/powerpoint/2010/main" val="145986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Ici avec</a:t>
            </a:r>
            <a:r>
              <a:rPr lang="fr-FR" baseline="0" dirty="0" smtClean="0"/>
              <a:t> Line et Gaëtan du Québec. Et Georges et Marlène de France.</a:t>
            </a:r>
            <a:endParaRPr lang="fr-FR" dirty="0"/>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13</a:t>
            </a:fld>
            <a:endParaRPr lang="fr-FR"/>
          </a:p>
        </p:txBody>
      </p:sp>
    </p:spTree>
    <p:extLst>
      <p:ext uri="{BB962C8B-B14F-4D97-AF65-F5344CB8AC3E}">
        <p14:creationId xmlns:p14="http://schemas.microsoft.com/office/powerpoint/2010/main" val="2044411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Ici avec Dominique </a:t>
            </a:r>
            <a:r>
              <a:rPr lang="fr-FR" dirty="0" err="1" smtClean="0"/>
              <a:t>Ronfet</a:t>
            </a:r>
            <a:r>
              <a:rPr lang="fr-FR" dirty="0" smtClean="0"/>
              <a:t>,</a:t>
            </a:r>
            <a:r>
              <a:rPr lang="fr-FR" baseline="0" dirty="0" smtClean="0"/>
              <a:t> alors président de l’association française </a:t>
            </a:r>
            <a:r>
              <a:rPr lang="fr-FR" dirty="0" smtClean="0"/>
              <a:t>et son épouse.</a:t>
            </a:r>
            <a:endParaRPr lang="fr-FR" dirty="0"/>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14</a:t>
            </a:fld>
            <a:endParaRPr lang="fr-FR"/>
          </a:p>
        </p:txBody>
      </p:sp>
    </p:spTree>
    <p:extLst>
      <p:ext uri="{BB962C8B-B14F-4D97-AF65-F5344CB8AC3E}">
        <p14:creationId xmlns:p14="http://schemas.microsoft.com/office/powerpoint/2010/main" val="316905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Nous avons également organisé des séminaires de réflexions où tout le WE était centré sur le livre d’Urantia</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15</a:t>
            </a:fld>
            <a:endParaRPr lang="fr-FR"/>
          </a:p>
        </p:txBody>
      </p:sp>
    </p:spTree>
    <p:extLst>
      <p:ext uri="{BB962C8B-B14F-4D97-AF65-F5344CB8AC3E}">
        <p14:creationId xmlns:p14="http://schemas.microsoft.com/office/powerpoint/2010/main" val="1018055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Le COVID a beaucoup freiné nos rencontres, mais en 2016, j’ai décidé de démissionner de ma présidence de l’ABFU. J’avais l’impression que j’avais fait le tour. Qu’il fallait faire de la place aux jeunes, à de nouvelles personnes.</a:t>
            </a:r>
          </a:p>
          <a:p>
            <a:r>
              <a:rPr lang="fr-FR" sz="1200" kern="1200" dirty="0" smtClean="0">
                <a:solidFill>
                  <a:schemeClr val="tx1"/>
                </a:solidFill>
                <a:effectLst/>
                <a:latin typeface="+mn-lt"/>
                <a:ea typeface="+mn-ea"/>
                <a:cs typeface="+mn-cs"/>
              </a:rPr>
              <a:t>Malheureusement, personne n’a repris le relais et c’est toujours moi qui suis, officiellement pour l’AUI, le président de l’association belge.</a:t>
            </a:r>
          </a:p>
          <a:p>
            <a:r>
              <a:rPr lang="fr-FR" sz="1200" kern="1200" dirty="0" smtClean="0">
                <a:solidFill>
                  <a:schemeClr val="tx1"/>
                </a:solidFill>
                <a:effectLst/>
                <a:latin typeface="+mn-lt"/>
                <a:ea typeface="+mn-ea"/>
                <a:cs typeface="+mn-cs"/>
              </a:rPr>
              <a:t>Je continue donc à animer des groupes. Pour l’instant il y a un groupe « officiel » chez moi. Quand nous nous réunissons pour la fête de Jésus (autour du 21 août), nous sommes généralement une quinzaine. Nous faisons également ce type de rencontre fraternelle le lundi de Pâques. C’est moi également qui fait suivre les informations et revues aux membres et au fichier d’adhérents.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16</a:t>
            </a:fld>
            <a:endParaRPr lang="fr-FR"/>
          </a:p>
        </p:txBody>
      </p:sp>
    </p:spTree>
    <p:extLst>
      <p:ext uri="{BB962C8B-B14F-4D97-AF65-F5344CB8AC3E}">
        <p14:creationId xmlns:p14="http://schemas.microsoft.com/office/powerpoint/2010/main" val="251270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Depuis que je lis le livre d’Urantia, j’ai également étudié l’Espéranto. Le livre dit (page 626) « Nul monde évolutionnaire ne peut espérer progresser au-delà du premier stade d’ancrage dans la lumière (et la vie) sans s’être rallié à un seul langage, une seule religion, une seule philosophie ».  C’est vers cela que se dirige notre planète : une seule religion (la religion de Jésus) et une seule langue. J’ai d’ailleurs écrit un article dans la revue de la Fondation Urantia, à ce propos. </a:t>
            </a:r>
          </a:p>
          <a:p>
            <a:r>
              <a:rPr lang="fr-FR" sz="1200" kern="1200" dirty="0" smtClean="0">
                <a:solidFill>
                  <a:schemeClr val="tx1"/>
                </a:solidFill>
                <a:effectLst/>
                <a:latin typeface="+mn-lt"/>
                <a:ea typeface="+mn-ea"/>
                <a:cs typeface="+mn-cs"/>
              </a:rPr>
              <a:t>La plupart des gens disent que l’anglais va devenir la langue universelle sur Terre, comme les Catholiques disent que c’est le catholicisme qui va devenir LA religion dans le monde. Mais, il ne peut y avoir de religion universelle, comme de langue universelle que si l’une et l’autre n’appartienne à aucun peuple, aucun groupement religieux et qu’il n’y ait aucune forme de colonialisme ou de prosélytisme.</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17</a:t>
            </a:fld>
            <a:endParaRPr lang="fr-FR"/>
          </a:p>
        </p:txBody>
      </p:sp>
    </p:spTree>
    <p:extLst>
      <p:ext uri="{BB962C8B-B14F-4D97-AF65-F5344CB8AC3E}">
        <p14:creationId xmlns:p14="http://schemas.microsoft.com/office/powerpoint/2010/main" val="960955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Cependant nous sommes soumis à l’hégémonie de de l’anglais, y compris dans nos groupes internationaux spirituels. Le mouvement Urantien n’échappe pas à la règle. Il reste encore très américanisé. Les réflexions, le mode de pensée, les cours, les articles concernant le livre d’Urantia sont largement influencés par la pensée anglo-saxonne. Je pense qu’en Europe, nous devons trouver notre propre chemin, c’est pourquoi je milite pour la promotion de l’Espéranto, y compris dans le mouvement Urantia.</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Pour info, nous avons commencé à traduire le livre d’Urantia en Espéranto. </a:t>
            </a:r>
            <a:r>
              <a:rPr lang="fr-FR" sz="1200" kern="1200" smtClean="0">
                <a:solidFill>
                  <a:schemeClr val="tx1"/>
                </a:solidFill>
                <a:effectLst/>
                <a:latin typeface="+mn-lt"/>
                <a:ea typeface="+mn-ea"/>
                <a:cs typeface="+mn-cs"/>
              </a:rPr>
              <a:t>Voici d’ailleurs la couverture du livre en espéranto.</a:t>
            </a:r>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Et nous espérons vraiment que, d’ici quelques années, nous pourrons étudier la religion universelle dans la langue universelle.</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393613D0-23D4-9C4F-8020-22FB381D7862}" type="slidenum">
              <a:rPr lang="fr-FR" smtClean="0"/>
              <a:t>18</a:t>
            </a:fld>
            <a:endParaRPr lang="fr-FR"/>
          </a:p>
        </p:txBody>
      </p:sp>
    </p:spTree>
    <p:extLst>
      <p:ext uri="{BB962C8B-B14F-4D97-AF65-F5344CB8AC3E}">
        <p14:creationId xmlns:p14="http://schemas.microsoft.com/office/powerpoint/2010/main" val="1874355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Cliquez et modifiez le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E46F7F20-676B-454A-8F2A-0DDC56F79E6C}" type="datetimeFigureOut">
              <a:rPr lang="fr-FR" smtClean="0"/>
              <a:t>28/04/2025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2100802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46F7F20-676B-454A-8F2A-0DDC56F79E6C}" type="datetimeFigureOut">
              <a:rPr lang="fr-FR" smtClean="0"/>
              <a:t>28/04/2025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1154897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Cliquez et modifiez le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E46F7F20-676B-454A-8F2A-0DDC56F79E6C}" type="datetimeFigureOut">
              <a:rPr lang="fr-FR" smtClean="0"/>
              <a:t>28/04/2025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479895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E46F7F20-676B-454A-8F2A-0DDC56F79E6C}" type="datetimeFigureOut">
              <a:rPr lang="fr-FR" smtClean="0"/>
              <a:t>28/04/2025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1802221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Cliquez et modifiez le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E46F7F20-676B-454A-8F2A-0DDC56F79E6C}" type="datetimeFigureOut">
              <a:rPr lang="fr-FR" smtClean="0"/>
              <a:t>28/04/2025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1820132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E46F7F20-676B-454A-8F2A-0DDC56F79E6C}" type="datetimeFigureOut">
              <a:rPr lang="fr-FR" smtClean="0"/>
              <a:t>28/04/2025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63855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46F7F20-676B-454A-8F2A-0DDC56F79E6C}" type="datetimeFigureOut">
              <a:rPr lang="fr-FR" smtClean="0"/>
              <a:t>28/04/2025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1616661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Cliquez et modifiez le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46F7F20-676B-454A-8F2A-0DDC56F79E6C}" type="datetimeFigureOut">
              <a:rPr lang="fr-FR" smtClean="0"/>
              <a:t>28/04/2025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1274359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Cliquez et modifiez le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E46F7F20-676B-454A-8F2A-0DDC56F79E6C}" type="datetimeFigureOut">
              <a:rPr lang="fr-FR" smtClean="0"/>
              <a:t>28/04/2025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1297872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46F7F20-676B-454A-8F2A-0DDC56F79E6C}" type="datetimeFigureOut">
              <a:rPr lang="fr-FR" smtClean="0"/>
              <a:t>28/04/2025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1358545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E46F7F20-676B-454A-8F2A-0DDC56F79E6C}" type="datetimeFigureOut">
              <a:rPr lang="fr-FR" smtClean="0"/>
              <a:t>28/04/2025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790D9E7-F692-F045-A4F3-2FD81E2C355A}" type="slidenum">
              <a:rPr lang="fr-FR" smtClean="0"/>
              <a:t>‹#›</a:t>
            </a:fld>
            <a:endParaRPr lang="fr-FR"/>
          </a:p>
        </p:txBody>
      </p:sp>
    </p:spTree>
    <p:extLst>
      <p:ext uri="{BB962C8B-B14F-4D97-AF65-F5344CB8AC3E}">
        <p14:creationId xmlns:p14="http://schemas.microsoft.com/office/powerpoint/2010/main" val="102589868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F7F20-676B-454A-8F2A-0DDC56F79E6C}" type="datetimeFigureOut">
              <a:rPr lang="fr-FR" smtClean="0"/>
              <a:t>28/04/2025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90D9E7-F692-F045-A4F3-2FD81E2C355A}" type="slidenum">
              <a:rPr lang="fr-FR" smtClean="0"/>
              <a:t>‹#›</a:t>
            </a:fld>
            <a:endParaRPr lang="fr-FR"/>
          </a:p>
        </p:txBody>
      </p:sp>
    </p:spTree>
    <p:extLst>
      <p:ext uri="{BB962C8B-B14F-4D97-AF65-F5344CB8AC3E}">
        <p14:creationId xmlns:p14="http://schemas.microsoft.com/office/powerpoint/2010/main" val="1963104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2.t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4400" b="1" u="sng" dirty="0"/>
              <a:t>CONGRES EUROPEEN : PARIS JUIN 2025</a:t>
            </a:r>
            <a:r>
              <a:rPr lang="fr-FR" dirty="0"/>
              <a:t/>
            </a:r>
            <a:br>
              <a:rPr lang="fr-FR" dirty="0"/>
            </a:br>
            <a:endParaRPr lang="fr-FR" dirty="0"/>
          </a:p>
        </p:txBody>
      </p:sp>
      <p:sp>
        <p:nvSpPr>
          <p:cNvPr id="3" name="Sous-titre 2"/>
          <p:cNvSpPr>
            <a:spLocks noGrp="1"/>
          </p:cNvSpPr>
          <p:nvPr>
            <p:ph type="subTitle" idx="1"/>
          </p:nvPr>
        </p:nvSpPr>
        <p:spPr/>
        <p:txBody>
          <a:bodyPr/>
          <a:lstStyle/>
          <a:p>
            <a:r>
              <a:rPr lang="fr-FR" b="1" dirty="0"/>
              <a:t>Présentation du mouvement URANTIA en Belgique francophone</a:t>
            </a:r>
            <a:endParaRPr lang="fr-FR" dirty="0"/>
          </a:p>
        </p:txBody>
      </p:sp>
    </p:spTree>
    <p:extLst>
      <p:ext uri="{BB962C8B-B14F-4D97-AF65-F5344CB8AC3E}">
        <p14:creationId xmlns:p14="http://schemas.microsoft.com/office/powerpoint/2010/main" val="1401380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2300" y="0"/>
            <a:ext cx="8388325" cy="6858000"/>
          </a:xfrm>
          <a:prstGeom prst="rect">
            <a:avLst/>
          </a:prstGeom>
        </p:spPr>
      </p:pic>
    </p:spTree>
    <p:extLst>
      <p:ext uri="{BB962C8B-B14F-4D97-AF65-F5344CB8AC3E}">
        <p14:creationId xmlns:p14="http://schemas.microsoft.com/office/powerpoint/2010/main" val="133013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9788" y="902970"/>
            <a:ext cx="10887392" cy="640080"/>
          </a:xfrm>
        </p:spPr>
        <p:txBody>
          <a:bodyPr>
            <a:normAutofit/>
          </a:bodyPr>
          <a:lstStyle/>
          <a:p>
            <a:pPr algn="ctr"/>
            <a:r>
              <a:rPr lang="fr-FR" b="1" dirty="0" smtClean="0"/>
              <a:t>Les débuts du mouvement, avant l’association</a:t>
            </a:r>
            <a:endParaRPr lang="fr-FR" b="1" dirty="0"/>
          </a:p>
        </p:txBody>
      </p:sp>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93678" y="2274094"/>
            <a:ext cx="1905000" cy="3378200"/>
          </a:xfrm>
        </p:spPr>
      </p:pic>
      <p:sp>
        <p:nvSpPr>
          <p:cNvPr id="5" name="Espace réservé du texte 4"/>
          <p:cNvSpPr>
            <a:spLocks noGrp="1"/>
          </p:cNvSpPr>
          <p:nvPr>
            <p:ph type="body" sz="half" idx="2"/>
          </p:nvPr>
        </p:nvSpPr>
        <p:spPr/>
        <p:txBody>
          <a:bodyPr/>
          <a:lstStyle/>
          <a:p>
            <a:endParaRPr lang="fr-FR" dirty="0" smtClean="0"/>
          </a:p>
          <a:p>
            <a:endParaRPr lang="fr-FR" dirty="0"/>
          </a:p>
          <a:p>
            <a:endParaRPr lang="fr-FR" dirty="0" smtClean="0"/>
          </a:p>
          <a:p>
            <a:pPr algn="ctr"/>
            <a:r>
              <a:rPr lang="fr-FR" sz="2400" b="1" dirty="0" smtClean="0"/>
              <a:t>François DUPONT</a:t>
            </a:r>
            <a:endParaRPr lang="fr-FR" sz="2400" b="1" dirty="0"/>
          </a:p>
        </p:txBody>
      </p:sp>
    </p:spTree>
    <p:extLst>
      <p:ext uri="{BB962C8B-B14F-4D97-AF65-F5344CB8AC3E}">
        <p14:creationId xmlns:p14="http://schemas.microsoft.com/office/powerpoint/2010/main" val="1413366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10887392" cy="834390"/>
          </a:xfrm>
        </p:spPr>
        <p:txBody>
          <a:bodyPr/>
          <a:lstStyle/>
          <a:p>
            <a:pPr algn="ctr"/>
            <a:r>
              <a:rPr lang="fr-FR" b="1" dirty="0" smtClean="0"/>
              <a:t>Johan et </a:t>
            </a:r>
            <a:r>
              <a:rPr lang="fr-FR" b="1" dirty="0" err="1" smtClean="0"/>
              <a:t>Karuna</a:t>
            </a:r>
            <a:endParaRPr lang="fr-FR" b="1" dirty="0"/>
          </a:p>
        </p:txBody>
      </p:sp>
      <p:pic>
        <p:nvPicPr>
          <p:cNvPr id="5" name="Espace réservé du contenu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83522" y="1868863"/>
            <a:ext cx="7172008" cy="3574298"/>
          </a:xfrm>
        </p:spPr>
      </p:pic>
    </p:spTree>
    <p:extLst>
      <p:ext uri="{BB962C8B-B14F-4D97-AF65-F5344CB8AC3E}">
        <p14:creationId xmlns:p14="http://schemas.microsoft.com/office/powerpoint/2010/main" val="1231135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040" y="0"/>
            <a:ext cx="5653825" cy="6858000"/>
          </a:xfrm>
          <a:prstGeom prst="rect">
            <a:avLst/>
          </a:prstGeom>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9995" y="0"/>
            <a:ext cx="10349251" cy="6858000"/>
          </a:xfrm>
          <a:prstGeom prst="rect">
            <a:avLst/>
          </a:prstGeom>
        </p:spPr>
      </p:pic>
    </p:spTree>
    <p:extLst>
      <p:ext uri="{BB962C8B-B14F-4D97-AF65-F5344CB8AC3E}">
        <p14:creationId xmlns:p14="http://schemas.microsoft.com/office/powerpoint/2010/main" val="984791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4509452" cy="5909310"/>
          </a:xfrm>
        </p:spPr>
        <p:txBody>
          <a:bodyPr>
            <a:noAutofit/>
          </a:bodyPr>
          <a:lstStyle/>
          <a:p>
            <a:r>
              <a:rPr lang="fr-FR" sz="8000" b="1" dirty="0" smtClean="0"/>
              <a:t/>
            </a:r>
            <a:br>
              <a:rPr lang="fr-FR" sz="8000" b="1" dirty="0" smtClean="0"/>
            </a:br>
            <a:r>
              <a:rPr lang="fr-FR" sz="8000" b="1" dirty="0"/>
              <a:t/>
            </a:r>
            <a:br>
              <a:rPr lang="fr-FR" sz="8000" b="1" dirty="0"/>
            </a:br>
            <a:r>
              <a:rPr lang="fr-FR" sz="8000" b="1" dirty="0" smtClean="0"/>
              <a:t/>
            </a:r>
            <a:br>
              <a:rPr lang="fr-FR" sz="8000" b="1" dirty="0" smtClean="0"/>
            </a:br>
            <a:r>
              <a:rPr lang="fr-FR" sz="8000" b="1" dirty="0"/>
              <a:t/>
            </a:r>
            <a:br>
              <a:rPr lang="fr-FR" sz="8000" b="1" dirty="0"/>
            </a:br>
            <a:r>
              <a:rPr lang="fr-FR" sz="8000" b="1" dirty="0" smtClean="0"/>
              <a:t>L’A.B.F.U.:</a:t>
            </a:r>
            <a:r>
              <a:rPr lang="fr-FR" sz="6000" b="1" dirty="0" smtClean="0"/>
              <a:t/>
            </a:r>
            <a:br>
              <a:rPr lang="fr-FR" sz="6000" b="1" dirty="0" smtClean="0"/>
            </a:br>
            <a:r>
              <a:rPr lang="fr-FR" sz="8000" b="1" dirty="0" smtClean="0"/>
              <a:t>A</a:t>
            </a:r>
            <a:r>
              <a:rPr lang="fr-FR" sz="6000" b="1" dirty="0" smtClean="0"/>
              <a:t>ssociation </a:t>
            </a:r>
            <a:br>
              <a:rPr lang="fr-FR" sz="6000" b="1" dirty="0" smtClean="0"/>
            </a:br>
            <a:r>
              <a:rPr lang="fr-FR" sz="8000" b="1" dirty="0" smtClean="0"/>
              <a:t>B</a:t>
            </a:r>
            <a:r>
              <a:rPr lang="fr-FR" sz="6000" b="1" dirty="0" smtClean="0"/>
              <a:t>elge </a:t>
            </a:r>
            <a:br>
              <a:rPr lang="fr-FR" sz="6000" b="1" dirty="0" smtClean="0"/>
            </a:br>
            <a:r>
              <a:rPr lang="fr-FR" sz="8000" b="1" dirty="0" smtClean="0"/>
              <a:t>F</a:t>
            </a:r>
            <a:r>
              <a:rPr lang="fr-FR" sz="6000" b="1" dirty="0" smtClean="0"/>
              <a:t>rancophone d’</a:t>
            </a:r>
            <a:r>
              <a:rPr lang="fr-FR" sz="8000" b="1" dirty="0" smtClean="0"/>
              <a:t>U</a:t>
            </a:r>
            <a:r>
              <a:rPr lang="fr-FR" sz="6000" b="1" dirty="0" smtClean="0"/>
              <a:t>rantia</a:t>
            </a:r>
            <a:endParaRPr lang="fr-FR" sz="6000" b="1" dirty="0"/>
          </a:p>
        </p:txBody>
      </p:sp>
      <p:pic>
        <p:nvPicPr>
          <p:cNvPr id="5" name="Espace réservé du contenu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69279" y="346492"/>
            <a:ext cx="5888071" cy="6260048"/>
          </a:xfrm>
        </p:spPr>
      </p:pic>
    </p:spTree>
    <p:extLst>
      <p:ext uri="{BB962C8B-B14F-4D97-AF65-F5344CB8AC3E}">
        <p14:creationId xmlns:p14="http://schemas.microsoft.com/office/powerpoint/2010/main" val="2077333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0270" y="-102870"/>
            <a:ext cx="7367411" cy="6858000"/>
          </a:xfrm>
          <a:prstGeom prst="rect">
            <a:avLst/>
          </a:prstGeom>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6610" y="-102870"/>
            <a:ext cx="9015390" cy="6858000"/>
          </a:xfrm>
          <a:prstGeom prst="rect">
            <a:avLst/>
          </a:prstGeom>
        </p:spPr>
      </p:pic>
    </p:spTree>
    <p:extLst>
      <p:ext uri="{BB962C8B-B14F-4D97-AF65-F5344CB8AC3E}">
        <p14:creationId xmlns:p14="http://schemas.microsoft.com/office/powerpoint/2010/main" val="1573281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260" y="0"/>
            <a:ext cx="9465174" cy="6858000"/>
          </a:xfrm>
          <a:prstGeom prst="rect">
            <a:avLst/>
          </a:prstGeom>
        </p:spPr>
      </p:pic>
    </p:spTree>
    <p:extLst>
      <p:ext uri="{BB962C8B-B14F-4D97-AF65-F5344CB8AC3E}">
        <p14:creationId xmlns:p14="http://schemas.microsoft.com/office/powerpoint/2010/main" val="1896009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100" y="0"/>
            <a:ext cx="8296056" cy="6858000"/>
          </a:xfrm>
          <a:prstGeom prst="rect">
            <a:avLst/>
          </a:prstGeom>
        </p:spPr>
      </p:pic>
    </p:spTree>
    <p:extLst>
      <p:ext uri="{BB962C8B-B14F-4D97-AF65-F5344CB8AC3E}">
        <p14:creationId xmlns:p14="http://schemas.microsoft.com/office/powerpoint/2010/main" val="773626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40" y="-1503"/>
            <a:ext cx="4516749" cy="6858000"/>
          </a:xfrm>
          <a:prstGeom prst="rect">
            <a:avLst/>
          </a:prstGeom>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3410" y="-102871"/>
            <a:ext cx="4993640" cy="7060737"/>
          </a:xfrm>
          <a:prstGeom prst="rect">
            <a:avLst/>
          </a:prstGeom>
        </p:spPr>
      </p:pic>
    </p:spTree>
    <p:extLst>
      <p:ext uri="{BB962C8B-B14F-4D97-AF65-F5344CB8AC3E}">
        <p14:creationId xmlns:p14="http://schemas.microsoft.com/office/powerpoint/2010/main" val="2093114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8900"/>
            <a:ext cx="12383178" cy="6769100"/>
          </a:xfrm>
          <a:prstGeom prst="rect">
            <a:avLst/>
          </a:prstGeom>
        </p:spPr>
      </p:pic>
    </p:spTree>
    <p:extLst>
      <p:ext uri="{BB962C8B-B14F-4D97-AF65-F5344CB8AC3E}">
        <p14:creationId xmlns:p14="http://schemas.microsoft.com/office/powerpoint/2010/main" val="695159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0300" y="0"/>
            <a:ext cx="4850256" cy="6858000"/>
          </a:xfrm>
          <a:prstGeom prst="rect">
            <a:avLst/>
          </a:prstGeom>
        </p:spPr>
      </p:pic>
    </p:spTree>
    <p:extLst>
      <p:ext uri="{BB962C8B-B14F-4D97-AF65-F5344CB8AC3E}">
        <p14:creationId xmlns:p14="http://schemas.microsoft.com/office/powerpoint/2010/main" val="1157811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0800" y="0"/>
            <a:ext cx="9545507" cy="6858000"/>
          </a:xfrm>
          <a:prstGeom prst="rect">
            <a:avLst/>
          </a:prstGeom>
        </p:spPr>
      </p:pic>
    </p:spTree>
    <p:extLst>
      <p:ext uri="{BB962C8B-B14F-4D97-AF65-F5344CB8AC3E}">
        <p14:creationId xmlns:p14="http://schemas.microsoft.com/office/powerpoint/2010/main" val="1819618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300" y="0"/>
            <a:ext cx="9660459" cy="6858000"/>
          </a:xfrm>
          <a:prstGeom prst="rect">
            <a:avLst/>
          </a:prstGeom>
        </p:spPr>
      </p:pic>
    </p:spTree>
    <p:extLst>
      <p:ext uri="{BB962C8B-B14F-4D97-AF65-F5344CB8AC3E}">
        <p14:creationId xmlns:p14="http://schemas.microsoft.com/office/powerpoint/2010/main" val="1899017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700" y="0"/>
            <a:ext cx="9114537" cy="6858000"/>
          </a:xfrm>
          <a:prstGeom prst="rect">
            <a:avLst/>
          </a:prstGeom>
        </p:spPr>
      </p:pic>
    </p:spTree>
    <p:extLst>
      <p:ext uri="{BB962C8B-B14F-4D97-AF65-F5344CB8AC3E}">
        <p14:creationId xmlns:p14="http://schemas.microsoft.com/office/powerpoint/2010/main" val="442492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490" y="0"/>
            <a:ext cx="5135349" cy="6858000"/>
          </a:xfrm>
          <a:prstGeom prst="rect">
            <a:avLst/>
          </a:prstGeom>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6620" y="0"/>
            <a:ext cx="5105804" cy="6858000"/>
          </a:xfrm>
          <a:prstGeom prst="rect">
            <a:avLst/>
          </a:prstGeom>
        </p:spPr>
      </p:pic>
    </p:spTree>
    <p:extLst>
      <p:ext uri="{BB962C8B-B14F-4D97-AF65-F5344CB8AC3E}">
        <p14:creationId xmlns:p14="http://schemas.microsoft.com/office/powerpoint/2010/main" val="458756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340" y="0"/>
            <a:ext cx="5384380" cy="6858000"/>
          </a:xfrm>
          <a:prstGeom prst="rect">
            <a:avLst/>
          </a:prstGeom>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2980" y="0"/>
            <a:ext cx="5216817" cy="6858000"/>
          </a:xfrm>
          <a:prstGeom prst="rect">
            <a:avLst/>
          </a:prstGeom>
        </p:spPr>
      </p:pic>
    </p:spTree>
    <p:extLst>
      <p:ext uri="{BB962C8B-B14F-4D97-AF65-F5344CB8AC3E}">
        <p14:creationId xmlns:p14="http://schemas.microsoft.com/office/powerpoint/2010/main" val="2045146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9200" y="0"/>
            <a:ext cx="4657779" cy="6858000"/>
          </a:xfrm>
          <a:prstGeom prst="rect">
            <a:avLst/>
          </a:prstGeom>
        </p:spPr>
      </p:pic>
    </p:spTree>
    <p:extLst>
      <p:ext uri="{BB962C8B-B14F-4D97-AF65-F5344CB8AC3E}">
        <p14:creationId xmlns:p14="http://schemas.microsoft.com/office/powerpoint/2010/main" val="673917884"/>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594</TotalTime>
  <Words>672</Words>
  <Application>Microsoft Macintosh PowerPoint</Application>
  <PresentationFormat>Grand écran</PresentationFormat>
  <Paragraphs>55</Paragraphs>
  <Slides>18</Slides>
  <Notes>18</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18</vt:i4>
      </vt:variant>
    </vt:vector>
  </HeadingPairs>
  <TitlesOfParts>
    <vt:vector size="22" baseType="lpstr">
      <vt:lpstr>Calibri</vt:lpstr>
      <vt:lpstr>Calibri Light</vt:lpstr>
      <vt:lpstr>Arial</vt:lpstr>
      <vt:lpstr>Thème Office</vt:lpstr>
      <vt:lpstr>CONGRES EUROPEEN : PARIS JUIN 2025 </vt:lpstr>
      <vt:lpstr>Présentation PowerPoint</vt:lpstr>
      <vt:lpstr>Les débuts du mouvement, avant l’association</vt:lpstr>
      <vt:lpstr>Johan et Karuna</vt:lpstr>
      <vt:lpstr>Présentation PowerPoint</vt:lpstr>
      <vt:lpstr>    L’A.B.F.U.: Association  Belge  Francophone d’Urantia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CONGRES EUROPEEN : PARIS JUIN 2025 </dc:title>
  <dc:creator>Jean ANNET</dc:creator>
  <cp:lastModifiedBy>Jean ANNET</cp:lastModifiedBy>
  <cp:revision>21</cp:revision>
  <dcterms:created xsi:type="dcterms:W3CDTF">2025-04-14T08:14:13Z</dcterms:created>
  <dcterms:modified xsi:type="dcterms:W3CDTF">2025-04-28T14:10:57Z</dcterms:modified>
</cp:coreProperties>
</file>